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62" r:id="rId1"/>
  </p:sldMasterIdLst>
  <p:notesMasterIdLst>
    <p:notesMasterId r:id="rId13"/>
  </p:notesMasterIdLst>
  <p:sldIdLst>
    <p:sldId id="256" r:id="rId2"/>
    <p:sldId id="258" r:id="rId3"/>
    <p:sldId id="259" r:id="rId4"/>
    <p:sldId id="280" r:id="rId5"/>
    <p:sldId id="282" r:id="rId6"/>
    <p:sldId id="276" r:id="rId7"/>
    <p:sldId id="279" r:id="rId8"/>
    <p:sldId id="296" r:id="rId9"/>
    <p:sldId id="297" r:id="rId10"/>
    <p:sldId id="295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27"/>
    <p:restoredTop sz="89101"/>
  </p:normalViewPr>
  <p:slideViewPr>
    <p:cSldViewPr snapToGrid="0" snapToObjects="1">
      <p:cViewPr varScale="1">
        <p:scale>
          <a:sx n="139" d="100"/>
          <a:sy n="139" d="100"/>
        </p:scale>
        <p:origin x="1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FADB91-0E26-4F14-9A80-02654F0270B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F67EF3-95F2-4D48-95C0-893B1384E3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Obtain a Business Understanding</a:t>
          </a:r>
        </a:p>
      </dgm:t>
    </dgm:pt>
    <dgm:pt modelId="{FB661D74-790B-428C-86F1-4F616F666D61}" type="parTrans" cxnId="{1F446BC8-6D1C-43F3-8350-5E99A9B40572}">
      <dgm:prSet/>
      <dgm:spPr/>
      <dgm:t>
        <a:bodyPr/>
        <a:lstStyle/>
        <a:p>
          <a:endParaRPr lang="en-US"/>
        </a:p>
      </dgm:t>
    </dgm:pt>
    <dgm:pt modelId="{5E02341F-05B4-4DBC-A0D7-2A68DB78FDDE}" type="sibTrans" cxnId="{1F446BC8-6D1C-43F3-8350-5E99A9B40572}">
      <dgm:prSet/>
      <dgm:spPr/>
      <dgm:t>
        <a:bodyPr/>
        <a:lstStyle/>
        <a:p>
          <a:endParaRPr lang="en-US"/>
        </a:p>
      </dgm:t>
    </dgm:pt>
    <dgm:pt modelId="{1D70D730-3761-4D6C-B14A-3EC2E11999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Understand the Data</a:t>
          </a:r>
        </a:p>
      </dgm:t>
    </dgm:pt>
    <dgm:pt modelId="{E9A8A615-3C4A-4943-BACC-6CCF67938E17}" type="parTrans" cxnId="{145E4625-C672-4E6B-8B52-0C07100E26F4}">
      <dgm:prSet/>
      <dgm:spPr/>
      <dgm:t>
        <a:bodyPr/>
        <a:lstStyle/>
        <a:p>
          <a:endParaRPr lang="en-US"/>
        </a:p>
      </dgm:t>
    </dgm:pt>
    <dgm:pt modelId="{39A29483-F3BC-452E-BD06-7FA9F408BE80}" type="sibTrans" cxnId="{145E4625-C672-4E6B-8B52-0C07100E26F4}">
      <dgm:prSet/>
      <dgm:spPr/>
      <dgm:t>
        <a:bodyPr/>
        <a:lstStyle/>
        <a:p>
          <a:endParaRPr lang="en-US"/>
        </a:p>
      </dgm:t>
    </dgm:pt>
    <dgm:pt modelId="{24BCE534-15AD-47EF-B1BF-C1586C47B0D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Prepare Data for Modeling</a:t>
          </a:r>
        </a:p>
      </dgm:t>
    </dgm:pt>
    <dgm:pt modelId="{07A182B1-6E65-46B6-B5D0-D4B6D9C72AF6}" type="parTrans" cxnId="{1727EA2D-0227-4EF7-9966-0F07EAC72CE4}">
      <dgm:prSet/>
      <dgm:spPr/>
      <dgm:t>
        <a:bodyPr/>
        <a:lstStyle/>
        <a:p>
          <a:endParaRPr lang="en-US"/>
        </a:p>
      </dgm:t>
    </dgm:pt>
    <dgm:pt modelId="{0D8DCBD5-054F-40D5-B1D3-90F58E7E1F18}" type="sibTrans" cxnId="{1727EA2D-0227-4EF7-9966-0F07EAC72CE4}">
      <dgm:prSet/>
      <dgm:spPr/>
      <dgm:t>
        <a:bodyPr/>
        <a:lstStyle/>
        <a:p>
          <a:endParaRPr lang="en-US"/>
        </a:p>
      </dgm:t>
    </dgm:pt>
    <dgm:pt modelId="{FDA9C482-3343-422F-92E2-74BC6A2A9F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Models</a:t>
          </a:r>
        </a:p>
      </dgm:t>
    </dgm:pt>
    <dgm:pt modelId="{703FD658-9BC2-4F2B-AB3C-4B4CF8B05AFA}" type="parTrans" cxnId="{144BDDF7-3C7F-4521-B9D0-2B16320EEBA0}">
      <dgm:prSet/>
      <dgm:spPr/>
      <dgm:t>
        <a:bodyPr/>
        <a:lstStyle/>
        <a:p>
          <a:endParaRPr lang="en-US"/>
        </a:p>
      </dgm:t>
    </dgm:pt>
    <dgm:pt modelId="{23C70D6F-9DE4-449C-B770-3E273E8F2B17}" type="sibTrans" cxnId="{144BDDF7-3C7F-4521-B9D0-2B16320EEBA0}">
      <dgm:prSet/>
      <dgm:spPr/>
      <dgm:t>
        <a:bodyPr/>
        <a:lstStyle/>
        <a:p>
          <a:endParaRPr lang="en-US"/>
        </a:p>
      </dgm:t>
    </dgm:pt>
    <dgm:pt modelId="{34F45FB0-E032-49A6-A77D-4D70FF37394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Generate Results</a:t>
          </a:r>
        </a:p>
      </dgm:t>
    </dgm:pt>
    <dgm:pt modelId="{F76A5C83-2A4C-4D00-B602-5E1F3390F4D1}" type="parTrans" cxnId="{AC6BBBB7-88F3-4B7F-93FC-6F21E8917E90}">
      <dgm:prSet/>
      <dgm:spPr/>
      <dgm:t>
        <a:bodyPr/>
        <a:lstStyle/>
        <a:p>
          <a:endParaRPr lang="en-US"/>
        </a:p>
      </dgm:t>
    </dgm:pt>
    <dgm:pt modelId="{0F740054-3329-4887-A496-5A2F9E04C1CC}" type="sibTrans" cxnId="{AC6BBBB7-88F3-4B7F-93FC-6F21E8917E90}">
      <dgm:prSet/>
      <dgm:spPr/>
      <dgm:t>
        <a:bodyPr/>
        <a:lstStyle/>
        <a:p>
          <a:endParaRPr lang="en-US"/>
        </a:p>
      </dgm:t>
    </dgm:pt>
    <dgm:pt modelId="{2EC2BB48-DE0E-4E76-9963-B8177D65358A}" type="pres">
      <dgm:prSet presAssocID="{F7FADB91-0E26-4F14-9A80-02654F0270B1}" presName="root" presStyleCnt="0">
        <dgm:presLayoutVars>
          <dgm:dir/>
          <dgm:resizeHandles val="exact"/>
        </dgm:presLayoutVars>
      </dgm:prSet>
      <dgm:spPr/>
    </dgm:pt>
    <dgm:pt modelId="{F0F712D9-925E-4A51-9BAB-302568729613}" type="pres">
      <dgm:prSet presAssocID="{DAF67EF3-95F2-4D48-95C0-893B1384E300}" presName="compNode" presStyleCnt="0"/>
      <dgm:spPr/>
    </dgm:pt>
    <dgm:pt modelId="{D21B7BA0-22D0-4C3D-B6D9-BE97171512F6}" type="pres">
      <dgm:prSet presAssocID="{DAF67EF3-95F2-4D48-95C0-893B1384E300}" presName="bgRect" presStyleLbl="bgShp" presStyleIdx="0" presStyleCnt="5"/>
      <dgm:spPr/>
    </dgm:pt>
    <dgm:pt modelId="{B6D6843C-C1A6-45AF-880F-ED3569525E62}" type="pres">
      <dgm:prSet presAssocID="{DAF67EF3-95F2-4D48-95C0-893B1384E300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assroom outline"/>
        </a:ext>
      </dgm:extLst>
    </dgm:pt>
    <dgm:pt modelId="{ACEBBAAA-C440-493B-A5D9-015AC4330952}" type="pres">
      <dgm:prSet presAssocID="{DAF67EF3-95F2-4D48-95C0-893B1384E300}" presName="spaceRect" presStyleCnt="0"/>
      <dgm:spPr/>
    </dgm:pt>
    <dgm:pt modelId="{D1B395FC-87AE-49C1-A8F0-BAB5276E824C}" type="pres">
      <dgm:prSet presAssocID="{DAF67EF3-95F2-4D48-95C0-893B1384E300}" presName="parTx" presStyleLbl="revTx" presStyleIdx="0" presStyleCnt="5">
        <dgm:presLayoutVars>
          <dgm:chMax val="0"/>
          <dgm:chPref val="0"/>
        </dgm:presLayoutVars>
      </dgm:prSet>
      <dgm:spPr/>
    </dgm:pt>
    <dgm:pt modelId="{5B820447-B8AE-4BA7-B0F9-27F81B3CDCDF}" type="pres">
      <dgm:prSet presAssocID="{5E02341F-05B4-4DBC-A0D7-2A68DB78FDDE}" presName="sibTrans" presStyleCnt="0"/>
      <dgm:spPr/>
    </dgm:pt>
    <dgm:pt modelId="{0C1BB9A5-18C6-4AA1-AAA0-BB087F295B85}" type="pres">
      <dgm:prSet presAssocID="{1D70D730-3761-4D6C-B14A-3EC2E119991E}" presName="compNode" presStyleCnt="0"/>
      <dgm:spPr/>
    </dgm:pt>
    <dgm:pt modelId="{EE1D7BF0-3B91-49BD-B906-D95FF2042E3D}" type="pres">
      <dgm:prSet presAssocID="{1D70D730-3761-4D6C-B14A-3EC2E119991E}" presName="bgRect" presStyleLbl="bgShp" presStyleIdx="1" presStyleCnt="5"/>
      <dgm:spPr/>
    </dgm:pt>
    <dgm:pt modelId="{46FDEB91-D7A9-49C0-B769-DAD28FFCA062}" type="pres">
      <dgm:prSet presAssocID="{1D70D730-3761-4D6C-B14A-3EC2E119991E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 with solid fill"/>
        </a:ext>
      </dgm:extLst>
    </dgm:pt>
    <dgm:pt modelId="{8396B1AC-C951-489C-8B5E-F57810E1F314}" type="pres">
      <dgm:prSet presAssocID="{1D70D730-3761-4D6C-B14A-3EC2E119991E}" presName="spaceRect" presStyleCnt="0"/>
      <dgm:spPr/>
    </dgm:pt>
    <dgm:pt modelId="{E1DA6693-ED50-414A-ACA7-C719A998E77E}" type="pres">
      <dgm:prSet presAssocID="{1D70D730-3761-4D6C-B14A-3EC2E119991E}" presName="parTx" presStyleLbl="revTx" presStyleIdx="1" presStyleCnt="5">
        <dgm:presLayoutVars>
          <dgm:chMax val="0"/>
          <dgm:chPref val="0"/>
        </dgm:presLayoutVars>
      </dgm:prSet>
      <dgm:spPr/>
    </dgm:pt>
    <dgm:pt modelId="{C1C4EB92-7FA5-4137-8EAE-5EE0C041F561}" type="pres">
      <dgm:prSet presAssocID="{39A29483-F3BC-452E-BD06-7FA9F408BE80}" presName="sibTrans" presStyleCnt="0"/>
      <dgm:spPr/>
    </dgm:pt>
    <dgm:pt modelId="{2952DBFD-8A31-43B2-876E-A046F72BE5C0}" type="pres">
      <dgm:prSet presAssocID="{24BCE534-15AD-47EF-B1BF-C1586C47B0DA}" presName="compNode" presStyleCnt="0"/>
      <dgm:spPr/>
    </dgm:pt>
    <dgm:pt modelId="{7A2F625F-7F68-406A-A9FD-52F9325203DA}" type="pres">
      <dgm:prSet presAssocID="{24BCE534-15AD-47EF-B1BF-C1586C47B0DA}" presName="bgRect" presStyleLbl="bgShp" presStyleIdx="2" presStyleCnt="5"/>
      <dgm:spPr/>
    </dgm:pt>
    <dgm:pt modelId="{5A04AE27-AA7E-4F00-85C6-F9509F4609ED}" type="pres">
      <dgm:prSet presAssocID="{24BCE534-15AD-47EF-B1BF-C1586C47B0DA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owser window outline"/>
        </a:ext>
      </dgm:extLst>
    </dgm:pt>
    <dgm:pt modelId="{B422A651-929A-4FEF-B05A-F000BA81E6EF}" type="pres">
      <dgm:prSet presAssocID="{24BCE534-15AD-47EF-B1BF-C1586C47B0DA}" presName="spaceRect" presStyleCnt="0"/>
      <dgm:spPr/>
    </dgm:pt>
    <dgm:pt modelId="{A5572D1E-1253-469C-B2DF-68FD8B99D87F}" type="pres">
      <dgm:prSet presAssocID="{24BCE534-15AD-47EF-B1BF-C1586C47B0DA}" presName="parTx" presStyleLbl="revTx" presStyleIdx="2" presStyleCnt="5">
        <dgm:presLayoutVars>
          <dgm:chMax val="0"/>
          <dgm:chPref val="0"/>
        </dgm:presLayoutVars>
      </dgm:prSet>
      <dgm:spPr/>
    </dgm:pt>
    <dgm:pt modelId="{156E63AB-4C4F-4907-979B-89383D0565AF}" type="pres">
      <dgm:prSet presAssocID="{0D8DCBD5-054F-40D5-B1D3-90F58E7E1F18}" presName="sibTrans" presStyleCnt="0"/>
      <dgm:spPr/>
    </dgm:pt>
    <dgm:pt modelId="{7651DB16-01DD-49A3-9843-2153F7CD26D6}" type="pres">
      <dgm:prSet presAssocID="{FDA9C482-3343-422F-92E2-74BC6A2A9FAA}" presName="compNode" presStyleCnt="0"/>
      <dgm:spPr/>
    </dgm:pt>
    <dgm:pt modelId="{6FAEDE92-5322-4ED7-AE0D-75C48D134C82}" type="pres">
      <dgm:prSet presAssocID="{FDA9C482-3343-422F-92E2-74BC6A2A9FAA}" presName="bgRect" presStyleLbl="bgShp" presStyleIdx="3" presStyleCnt="5"/>
      <dgm:spPr/>
    </dgm:pt>
    <dgm:pt modelId="{33284D09-1D8D-4094-9718-2A43C254D93E}" type="pres">
      <dgm:prSet presAssocID="{FDA9C482-3343-422F-92E2-74BC6A2A9FAA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atterplot with solid fill"/>
        </a:ext>
      </dgm:extLst>
    </dgm:pt>
    <dgm:pt modelId="{11176AF3-6E39-40C4-A6F8-0BD8E455A538}" type="pres">
      <dgm:prSet presAssocID="{FDA9C482-3343-422F-92E2-74BC6A2A9FAA}" presName="spaceRect" presStyleCnt="0"/>
      <dgm:spPr/>
    </dgm:pt>
    <dgm:pt modelId="{E8BB78FE-8E87-447A-B389-F9233824B46E}" type="pres">
      <dgm:prSet presAssocID="{FDA9C482-3343-422F-92E2-74BC6A2A9FAA}" presName="parTx" presStyleLbl="revTx" presStyleIdx="3" presStyleCnt="5">
        <dgm:presLayoutVars>
          <dgm:chMax val="0"/>
          <dgm:chPref val="0"/>
        </dgm:presLayoutVars>
      </dgm:prSet>
      <dgm:spPr/>
    </dgm:pt>
    <dgm:pt modelId="{FD311B56-5586-490A-B56B-B5C5E0EC9C1E}" type="pres">
      <dgm:prSet presAssocID="{23C70D6F-9DE4-449C-B770-3E273E8F2B17}" presName="sibTrans" presStyleCnt="0"/>
      <dgm:spPr/>
    </dgm:pt>
    <dgm:pt modelId="{0C24433E-D8D7-4EFB-A35D-0FAEBC7CACDC}" type="pres">
      <dgm:prSet presAssocID="{34F45FB0-E032-49A6-A77D-4D70FF373948}" presName="compNode" presStyleCnt="0"/>
      <dgm:spPr/>
    </dgm:pt>
    <dgm:pt modelId="{931C3059-CB90-41C5-8C40-BF1C9AB15C99}" type="pres">
      <dgm:prSet presAssocID="{34F45FB0-E032-49A6-A77D-4D70FF373948}" presName="bgRect" presStyleLbl="bgShp" presStyleIdx="4" presStyleCnt="5"/>
      <dgm:spPr/>
    </dgm:pt>
    <dgm:pt modelId="{648CF723-7D13-4803-A841-65605AFC1F44}" type="pres">
      <dgm:prSet presAssocID="{34F45FB0-E032-49A6-A77D-4D70FF373948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 with solid fill"/>
        </a:ext>
      </dgm:extLst>
    </dgm:pt>
    <dgm:pt modelId="{CE33B526-A863-4CFB-A527-8051E5AEF084}" type="pres">
      <dgm:prSet presAssocID="{34F45FB0-E032-49A6-A77D-4D70FF373948}" presName="spaceRect" presStyleCnt="0"/>
      <dgm:spPr/>
    </dgm:pt>
    <dgm:pt modelId="{A47E04DF-C975-4641-B7A6-275956DAB420}" type="pres">
      <dgm:prSet presAssocID="{34F45FB0-E032-49A6-A77D-4D70FF373948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2379DA10-D32A-4486-80EC-7B10866D70BF}" type="presOf" srcId="{F7FADB91-0E26-4F14-9A80-02654F0270B1}" destId="{2EC2BB48-DE0E-4E76-9963-B8177D65358A}" srcOrd="0" destOrd="0" presId="urn:microsoft.com/office/officeart/2018/2/layout/IconVerticalSolidList"/>
    <dgm:cxn modelId="{145E4625-C672-4E6B-8B52-0C07100E26F4}" srcId="{F7FADB91-0E26-4F14-9A80-02654F0270B1}" destId="{1D70D730-3761-4D6C-B14A-3EC2E119991E}" srcOrd="1" destOrd="0" parTransId="{E9A8A615-3C4A-4943-BACC-6CCF67938E17}" sibTransId="{39A29483-F3BC-452E-BD06-7FA9F408BE80}"/>
    <dgm:cxn modelId="{1727EA2D-0227-4EF7-9966-0F07EAC72CE4}" srcId="{F7FADB91-0E26-4F14-9A80-02654F0270B1}" destId="{24BCE534-15AD-47EF-B1BF-C1586C47B0DA}" srcOrd="2" destOrd="0" parTransId="{07A182B1-6E65-46B6-B5D0-D4B6D9C72AF6}" sibTransId="{0D8DCBD5-054F-40D5-B1D3-90F58E7E1F18}"/>
    <dgm:cxn modelId="{E249AE60-A27E-40C1-9D67-64215CD730B1}" type="presOf" srcId="{1D70D730-3761-4D6C-B14A-3EC2E119991E}" destId="{E1DA6693-ED50-414A-ACA7-C719A998E77E}" srcOrd="0" destOrd="0" presId="urn:microsoft.com/office/officeart/2018/2/layout/IconVerticalSolidList"/>
    <dgm:cxn modelId="{A799AD61-1AAC-43EC-8FD5-C2041CA0CADB}" type="presOf" srcId="{DAF67EF3-95F2-4D48-95C0-893B1384E300}" destId="{D1B395FC-87AE-49C1-A8F0-BAB5276E824C}" srcOrd="0" destOrd="0" presId="urn:microsoft.com/office/officeart/2018/2/layout/IconVerticalSolidList"/>
    <dgm:cxn modelId="{1F294785-89A8-4145-AC3D-F6C56A40BD86}" type="presOf" srcId="{FDA9C482-3343-422F-92E2-74BC6A2A9FAA}" destId="{E8BB78FE-8E87-447A-B389-F9233824B46E}" srcOrd="0" destOrd="0" presId="urn:microsoft.com/office/officeart/2018/2/layout/IconVerticalSolidList"/>
    <dgm:cxn modelId="{69FBB78D-C155-4CE7-851B-9640E1E34D5B}" type="presOf" srcId="{34F45FB0-E032-49A6-A77D-4D70FF373948}" destId="{A47E04DF-C975-4641-B7A6-275956DAB420}" srcOrd="0" destOrd="0" presId="urn:microsoft.com/office/officeart/2018/2/layout/IconVerticalSolidList"/>
    <dgm:cxn modelId="{D8B723B7-E060-4415-A956-BF11669824C4}" type="presOf" srcId="{24BCE534-15AD-47EF-B1BF-C1586C47B0DA}" destId="{A5572D1E-1253-469C-B2DF-68FD8B99D87F}" srcOrd="0" destOrd="0" presId="urn:microsoft.com/office/officeart/2018/2/layout/IconVerticalSolidList"/>
    <dgm:cxn modelId="{AC6BBBB7-88F3-4B7F-93FC-6F21E8917E90}" srcId="{F7FADB91-0E26-4F14-9A80-02654F0270B1}" destId="{34F45FB0-E032-49A6-A77D-4D70FF373948}" srcOrd="4" destOrd="0" parTransId="{F76A5C83-2A4C-4D00-B602-5E1F3390F4D1}" sibTransId="{0F740054-3329-4887-A496-5A2F9E04C1CC}"/>
    <dgm:cxn modelId="{1F446BC8-6D1C-43F3-8350-5E99A9B40572}" srcId="{F7FADB91-0E26-4F14-9A80-02654F0270B1}" destId="{DAF67EF3-95F2-4D48-95C0-893B1384E300}" srcOrd="0" destOrd="0" parTransId="{FB661D74-790B-428C-86F1-4F616F666D61}" sibTransId="{5E02341F-05B4-4DBC-A0D7-2A68DB78FDDE}"/>
    <dgm:cxn modelId="{144BDDF7-3C7F-4521-B9D0-2B16320EEBA0}" srcId="{F7FADB91-0E26-4F14-9A80-02654F0270B1}" destId="{FDA9C482-3343-422F-92E2-74BC6A2A9FAA}" srcOrd="3" destOrd="0" parTransId="{703FD658-9BC2-4F2B-AB3C-4B4CF8B05AFA}" sibTransId="{23C70D6F-9DE4-449C-B770-3E273E8F2B17}"/>
    <dgm:cxn modelId="{C361DA4D-D668-4A91-974D-72E5D05006A0}" type="presParOf" srcId="{2EC2BB48-DE0E-4E76-9963-B8177D65358A}" destId="{F0F712D9-925E-4A51-9BAB-302568729613}" srcOrd="0" destOrd="0" presId="urn:microsoft.com/office/officeart/2018/2/layout/IconVerticalSolidList"/>
    <dgm:cxn modelId="{03C7DC77-1330-4142-A471-8A28A40AC9F5}" type="presParOf" srcId="{F0F712D9-925E-4A51-9BAB-302568729613}" destId="{D21B7BA0-22D0-4C3D-B6D9-BE97171512F6}" srcOrd="0" destOrd="0" presId="urn:microsoft.com/office/officeart/2018/2/layout/IconVerticalSolidList"/>
    <dgm:cxn modelId="{67D69466-8EAE-483C-A53F-B0A86B3E88E3}" type="presParOf" srcId="{F0F712D9-925E-4A51-9BAB-302568729613}" destId="{B6D6843C-C1A6-45AF-880F-ED3569525E62}" srcOrd="1" destOrd="0" presId="urn:microsoft.com/office/officeart/2018/2/layout/IconVerticalSolidList"/>
    <dgm:cxn modelId="{9A83495C-D241-4147-A217-FCE683C7ECC8}" type="presParOf" srcId="{F0F712D9-925E-4A51-9BAB-302568729613}" destId="{ACEBBAAA-C440-493B-A5D9-015AC4330952}" srcOrd="2" destOrd="0" presId="urn:microsoft.com/office/officeart/2018/2/layout/IconVerticalSolidList"/>
    <dgm:cxn modelId="{136E9101-0D86-4BBB-BF4A-911C560D833C}" type="presParOf" srcId="{F0F712D9-925E-4A51-9BAB-302568729613}" destId="{D1B395FC-87AE-49C1-A8F0-BAB5276E824C}" srcOrd="3" destOrd="0" presId="urn:microsoft.com/office/officeart/2018/2/layout/IconVerticalSolidList"/>
    <dgm:cxn modelId="{84E760BA-6CCB-4BF8-A1C5-270C29C4AA0D}" type="presParOf" srcId="{2EC2BB48-DE0E-4E76-9963-B8177D65358A}" destId="{5B820447-B8AE-4BA7-B0F9-27F81B3CDCDF}" srcOrd="1" destOrd="0" presId="urn:microsoft.com/office/officeart/2018/2/layout/IconVerticalSolidList"/>
    <dgm:cxn modelId="{242021C3-C8F1-47D8-B86A-BD009EC7F8FB}" type="presParOf" srcId="{2EC2BB48-DE0E-4E76-9963-B8177D65358A}" destId="{0C1BB9A5-18C6-4AA1-AAA0-BB087F295B85}" srcOrd="2" destOrd="0" presId="urn:microsoft.com/office/officeart/2018/2/layout/IconVerticalSolidList"/>
    <dgm:cxn modelId="{FB0CFD2A-649E-499A-B8C9-AA8A06C933C1}" type="presParOf" srcId="{0C1BB9A5-18C6-4AA1-AAA0-BB087F295B85}" destId="{EE1D7BF0-3B91-49BD-B906-D95FF2042E3D}" srcOrd="0" destOrd="0" presId="urn:microsoft.com/office/officeart/2018/2/layout/IconVerticalSolidList"/>
    <dgm:cxn modelId="{920CE025-B751-44D2-8E2D-210640C1C178}" type="presParOf" srcId="{0C1BB9A5-18C6-4AA1-AAA0-BB087F295B85}" destId="{46FDEB91-D7A9-49C0-B769-DAD28FFCA062}" srcOrd="1" destOrd="0" presId="urn:microsoft.com/office/officeart/2018/2/layout/IconVerticalSolidList"/>
    <dgm:cxn modelId="{F0254B01-CE06-47C6-8AF1-F70380A83991}" type="presParOf" srcId="{0C1BB9A5-18C6-4AA1-AAA0-BB087F295B85}" destId="{8396B1AC-C951-489C-8B5E-F57810E1F314}" srcOrd="2" destOrd="0" presId="urn:microsoft.com/office/officeart/2018/2/layout/IconVerticalSolidList"/>
    <dgm:cxn modelId="{5142558B-B227-42CD-B0FA-1168613E9474}" type="presParOf" srcId="{0C1BB9A5-18C6-4AA1-AAA0-BB087F295B85}" destId="{E1DA6693-ED50-414A-ACA7-C719A998E77E}" srcOrd="3" destOrd="0" presId="urn:microsoft.com/office/officeart/2018/2/layout/IconVerticalSolidList"/>
    <dgm:cxn modelId="{B9596DDE-35E9-4997-BAC5-4D23A7011788}" type="presParOf" srcId="{2EC2BB48-DE0E-4E76-9963-B8177D65358A}" destId="{C1C4EB92-7FA5-4137-8EAE-5EE0C041F561}" srcOrd="3" destOrd="0" presId="urn:microsoft.com/office/officeart/2018/2/layout/IconVerticalSolidList"/>
    <dgm:cxn modelId="{91648EDE-8DDE-4096-9637-460A9902D8F9}" type="presParOf" srcId="{2EC2BB48-DE0E-4E76-9963-B8177D65358A}" destId="{2952DBFD-8A31-43B2-876E-A046F72BE5C0}" srcOrd="4" destOrd="0" presId="urn:microsoft.com/office/officeart/2018/2/layout/IconVerticalSolidList"/>
    <dgm:cxn modelId="{095073C6-2962-44D9-9ADB-2E91FFA0B9C4}" type="presParOf" srcId="{2952DBFD-8A31-43B2-876E-A046F72BE5C0}" destId="{7A2F625F-7F68-406A-A9FD-52F9325203DA}" srcOrd="0" destOrd="0" presId="urn:microsoft.com/office/officeart/2018/2/layout/IconVerticalSolidList"/>
    <dgm:cxn modelId="{563407B8-5D72-4437-B5DD-01137DED7347}" type="presParOf" srcId="{2952DBFD-8A31-43B2-876E-A046F72BE5C0}" destId="{5A04AE27-AA7E-4F00-85C6-F9509F4609ED}" srcOrd="1" destOrd="0" presId="urn:microsoft.com/office/officeart/2018/2/layout/IconVerticalSolidList"/>
    <dgm:cxn modelId="{617B7847-A370-4289-B8D2-941E0E31768B}" type="presParOf" srcId="{2952DBFD-8A31-43B2-876E-A046F72BE5C0}" destId="{B422A651-929A-4FEF-B05A-F000BA81E6EF}" srcOrd="2" destOrd="0" presId="urn:microsoft.com/office/officeart/2018/2/layout/IconVerticalSolidList"/>
    <dgm:cxn modelId="{A575D699-F7C5-44E4-9420-4BE2B4FF84FD}" type="presParOf" srcId="{2952DBFD-8A31-43B2-876E-A046F72BE5C0}" destId="{A5572D1E-1253-469C-B2DF-68FD8B99D87F}" srcOrd="3" destOrd="0" presId="urn:microsoft.com/office/officeart/2018/2/layout/IconVerticalSolidList"/>
    <dgm:cxn modelId="{6F5DB46A-523C-400B-AF92-3AF40AEBB00F}" type="presParOf" srcId="{2EC2BB48-DE0E-4E76-9963-B8177D65358A}" destId="{156E63AB-4C4F-4907-979B-89383D0565AF}" srcOrd="5" destOrd="0" presId="urn:microsoft.com/office/officeart/2018/2/layout/IconVerticalSolidList"/>
    <dgm:cxn modelId="{05601CA0-4AAD-435E-93FC-5F72AAAFCF61}" type="presParOf" srcId="{2EC2BB48-DE0E-4E76-9963-B8177D65358A}" destId="{7651DB16-01DD-49A3-9843-2153F7CD26D6}" srcOrd="6" destOrd="0" presId="urn:microsoft.com/office/officeart/2018/2/layout/IconVerticalSolidList"/>
    <dgm:cxn modelId="{33905243-B88D-4D1D-B822-B25B991FBD93}" type="presParOf" srcId="{7651DB16-01DD-49A3-9843-2153F7CD26D6}" destId="{6FAEDE92-5322-4ED7-AE0D-75C48D134C82}" srcOrd="0" destOrd="0" presId="urn:microsoft.com/office/officeart/2018/2/layout/IconVerticalSolidList"/>
    <dgm:cxn modelId="{72F9AB62-25A7-4473-9F79-2BC09FE890D7}" type="presParOf" srcId="{7651DB16-01DD-49A3-9843-2153F7CD26D6}" destId="{33284D09-1D8D-4094-9718-2A43C254D93E}" srcOrd="1" destOrd="0" presId="urn:microsoft.com/office/officeart/2018/2/layout/IconVerticalSolidList"/>
    <dgm:cxn modelId="{D41299E9-8975-428B-98CB-9AD68775AC7F}" type="presParOf" srcId="{7651DB16-01DD-49A3-9843-2153F7CD26D6}" destId="{11176AF3-6E39-40C4-A6F8-0BD8E455A538}" srcOrd="2" destOrd="0" presId="urn:microsoft.com/office/officeart/2018/2/layout/IconVerticalSolidList"/>
    <dgm:cxn modelId="{FA82FFC7-C770-4062-AC8A-9AB0124A2928}" type="presParOf" srcId="{7651DB16-01DD-49A3-9843-2153F7CD26D6}" destId="{E8BB78FE-8E87-447A-B389-F9233824B46E}" srcOrd="3" destOrd="0" presId="urn:microsoft.com/office/officeart/2018/2/layout/IconVerticalSolidList"/>
    <dgm:cxn modelId="{0411D80A-F567-4F63-A61F-6B31D7179ECA}" type="presParOf" srcId="{2EC2BB48-DE0E-4E76-9963-B8177D65358A}" destId="{FD311B56-5586-490A-B56B-B5C5E0EC9C1E}" srcOrd="7" destOrd="0" presId="urn:microsoft.com/office/officeart/2018/2/layout/IconVerticalSolidList"/>
    <dgm:cxn modelId="{493F4277-F4BD-4495-BE56-A88DDDC7E19D}" type="presParOf" srcId="{2EC2BB48-DE0E-4E76-9963-B8177D65358A}" destId="{0C24433E-D8D7-4EFB-A35D-0FAEBC7CACDC}" srcOrd="8" destOrd="0" presId="urn:microsoft.com/office/officeart/2018/2/layout/IconVerticalSolidList"/>
    <dgm:cxn modelId="{B3D2C163-1D0B-4BA0-80A7-68AC705FC325}" type="presParOf" srcId="{0C24433E-D8D7-4EFB-A35D-0FAEBC7CACDC}" destId="{931C3059-CB90-41C5-8C40-BF1C9AB15C99}" srcOrd="0" destOrd="0" presId="urn:microsoft.com/office/officeart/2018/2/layout/IconVerticalSolidList"/>
    <dgm:cxn modelId="{4352B743-31F7-42CB-B7DA-83BC0D51981E}" type="presParOf" srcId="{0C24433E-D8D7-4EFB-A35D-0FAEBC7CACDC}" destId="{648CF723-7D13-4803-A841-65605AFC1F44}" srcOrd="1" destOrd="0" presId="urn:microsoft.com/office/officeart/2018/2/layout/IconVerticalSolidList"/>
    <dgm:cxn modelId="{65101DA2-D9D2-470D-B4EB-7FBD95704A58}" type="presParOf" srcId="{0C24433E-D8D7-4EFB-A35D-0FAEBC7CACDC}" destId="{CE33B526-A863-4CFB-A527-8051E5AEF084}" srcOrd="2" destOrd="0" presId="urn:microsoft.com/office/officeart/2018/2/layout/IconVerticalSolidList"/>
    <dgm:cxn modelId="{240E7632-D558-48AF-B5C4-657D40C9FEBC}" type="presParOf" srcId="{0C24433E-D8D7-4EFB-A35D-0FAEBC7CACDC}" destId="{A47E04DF-C975-4641-B7A6-275956DAB42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B7BA0-22D0-4C3D-B6D9-BE97171512F6}">
      <dsp:nvSpPr>
        <dsp:cNvPr id="0" name=""/>
        <dsp:cNvSpPr/>
      </dsp:nvSpPr>
      <dsp:spPr>
        <a:xfrm>
          <a:off x="0" y="297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6843C-C1A6-45AF-880F-ED3569525E62}">
      <dsp:nvSpPr>
        <dsp:cNvPr id="0" name=""/>
        <dsp:cNvSpPr/>
      </dsp:nvSpPr>
      <dsp:spPr>
        <a:xfrm>
          <a:off x="191841" y="145669"/>
          <a:ext cx="348803" cy="3488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B395FC-87AE-49C1-A8F0-BAB5276E824C}">
      <dsp:nvSpPr>
        <dsp:cNvPr id="0" name=""/>
        <dsp:cNvSpPr/>
      </dsp:nvSpPr>
      <dsp:spPr>
        <a:xfrm>
          <a:off x="732487" y="297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Obtain a Business Understanding</a:t>
          </a:r>
        </a:p>
      </dsp:txBody>
      <dsp:txXfrm>
        <a:off x="732487" y="2977"/>
        <a:ext cx="9630712" cy="634188"/>
      </dsp:txXfrm>
    </dsp:sp>
    <dsp:sp modelId="{EE1D7BF0-3B91-49BD-B906-D95FF2042E3D}">
      <dsp:nvSpPr>
        <dsp:cNvPr id="0" name=""/>
        <dsp:cNvSpPr/>
      </dsp:nvSpPr>
      <dsp:spPr>
        <a:xfrm>
          <a:off x="0" y="795712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FDEB91-D7A9-49C0-B769-DAD28FFCA062}">
      <dsp:nvSpPr>
        <dsp:cNvPr id="0" name=""/>
        <dsp:cNvSpPr/>
      </dsp:nvSpPr>
      <dsp:spPr>
        <a:xfrm>
          <a:off x="191841" y="938404"/>
          <a:ext cx="348803" cy="3488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DA6693-ED50-414A-ACA7-C719A998E77E}">
      <dsp:nvSpPr>
        <dsp:cNvPr id="0" name=""/>
        <dsp:cNvSpPr/>
      </dsp:nvSpPr>
      <dsp:spPr>
        <a:xfrm>
          <a:off x="732487" y="795712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Understand the Data</a:t>
          </a:r>
        </a:p>
      </dsp:txBody>
      <dsp:txXfrm>
        <a:off x="732487" y="795712"/>
        <a:ext cx="9630712" cy="634188"/>
      </dsp:txXfrm>
    </dsp:sp>
    <dsp:sp modelId="{7A2F625F-7F68-406A-A9FD-52F9325203DA}">
      <dsp:nvSpPr>
        <dsp:cNvPr id="0" name=""/>
        <dsp:cNvSpPr/>
      </dsp:nvSpPr>
      <dsp:spPr>
        <a:xfrm>
          <a:off x="0" y="158844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04AE27-AA7E-4F00-85C6-F9509F4609ED}">
      <dsp:nvSpPr>
        <dsp:cNvPr id="0" name=""/>
        <dsp:cNvSpPr/>
      </dsp:nvSpPr>
      <dsp:spPr>
        <a:xfrm>
          <a:off x="191841" y="1731139"/>
          <a:ext cx="348803" cy="3488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72D1E-1253-469C-B2DF-68FD8B99D87F}">
      <dsp:nvSpPr>
        <dsp:cNvPr id="0" name=""/>
        <dsp:cNvSpPr/>
      </dsp:nvSpPr>
      <dsp:spPr>
        <a:xfrm>
          <a:off x="732487" y="158844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Prepare Data for Modeling</a:t>
          </a:r>
        </a:p>
      </dsp:txBody>
      <dsp:txXfrm>
        <a:off x="732487" y="1588447"/>
        <a:ext cx="9630712" cy="634188"/>
      </dsp:txXfrm>
    </dsp:sp>
    <dsp:sp modelId="{6FAEDE92-5322-4ED7-AE0D-75C48D134C82}">
      <dsp:nvSpPr>
        <dsp:cNvPr id="0" name=""/>
        <dsp:cNvSpPr/>
      </dsp:nvSpPr>
      <dsp:spPr>
        <a:xfrm>
          <a:off x="0" y="2381182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284D09-1D8D-4094-9718-2A43C254D93E}">
      <dsp:nvSpPr>
        <dsp:cNvPr id="0" name=""/>
        <dsp:cNvSpPr/>
      </dsp:nvSpPr>
      <dsp:spPr>
        <a:xfrm>
          <a:off x="191841" y="2523874"/>
          <a:ext cx="348803" cy="3488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B78FE-8E87-447A-B389-F9233824B46E}">
      <dsp:nvSpPr>
        <dsp:cNvPr id="0" name=""/>
        <dsp:cNvSpPr/>
      </dsp:nvSpPr>
      <dsp:spPr>
        <a:xfrm>
          <a:off x="732487" y="2381182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 Models</a:t>
          </a:r>
        </a:p>
      </dsp:txBody>
      <dsp:txXfrm>
        <a:off x="732487" y="2381182"/>
        <a:ext cx="9630712" cy="634188"/>
      </dsp:txXfrm>
    </dsp:sp>
    <dsp:sp modelId="{931C3059-CB90-41C5-8C40-BF1C9AB15C99}">
      <dsp:nvSpPr>
        <dsp:cNvPr id="0" name=""/>
        <dsp:cNvSpPr/>
      </dsp:nvSpPr>
      <dsp:spPr>
        <a:xfrm>
          <a:off x="0" y="3173917"/>
          <a:ext cx="10363200" cy="63418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8CF723-7D13-4803-A841-65605AFC1F44}">
      <dsp:nvSpPr>
        <dsp:cNvPr id="0" name=""/>
        <dsp:cNvSpPr/>
      </dsp:nvSpPr>
      <dsp:spPr>
        <a:xfrm>
          <a:off x="191841" y="3316609"/>
          <a:ext cx="348803" cy="3488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7E04DF-C975-4641-B7A6-275956DAB420}">
      <dsp:nvSpPr>
        <dsp:cNvPr id="0" name=""/>
        <dsp:cNvSpPr/>
      </dsp:nvSpPr>
      <dsp:spPr>
        <a:xfrm>
          <a:off x="732487" y="3173917"/>
          <a:ext cx="9630712" cy="6341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118" tIns="67118" rIns="67118" bIns="67118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Generate Results</a:t>
          </a:r>
        </a:p>
      </dsp:txBody>
      <dsp:txXfrm>
        <a:off x="732487" y="3173917"/>
        <a:ext cx="9630712" cy="634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8C0C5-6B9F-F547-A11B-E04AFC0E239D}" type="datetimeFigureOut">
              <a:rPr lang="en-US" smtClean="0"/>
              <a:t>1/9/22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838DC2-7E67-B547-87C6-3E50E81A8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79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82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82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442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features, will predict if it will rain the next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2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 features, will predict if it will rain the next day.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98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we can see above, Pressure at 9am and Humidity are the most important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positive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features according to our models, at an odds ratio of 2.63 and 2.52, respectively. Next best is wind gust speed at an odds ratio of roughly 1.78. This means that: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hectopascal of pressure at 9am is associated with a 163%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percentage point in humidity at 3pm is associated with a 152%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kilometer per hour for the day's strongest wind speed is associated with a 78%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these three variables, our remaining variables that were statistically significant vary from odds ratios from 1.2 down to .5.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the most important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negative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features are Sunshine, Max Temp, and Pressure 3pm at odds ratios, of .86, .79, and .46, respectively, meaning: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hectopascal of pressure at 3pm is associated with a 54%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degree (C) of the max temperature during a day is associated with a 21%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increase of 1 hour of sunshine during a day is associated with a 14%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decrease in the odds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it will rain the next day.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814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838DC2-7E67-B547-87C6-3E50E81A83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07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59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0816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709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060264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6899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8378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611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65309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8067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6579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7576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6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2911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041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0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6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2492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3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07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3" r:id="rId1"/>
    <p:sldLayoutId id="2147484064" r:id="rId2"/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  <p:sldLayoutId id="2147484071" r:id="rId9"/>
    <p:sldLayoutId id="2147484072" r:id="rId10"/>
    <p:sldLayoutId id="2147484073" r:id="rId11"/>
    <p:sldLayoutId id="2147484074" r:id="rId12"/>
    <p:sldLayoutId id="2147484075" r:id="rId13"/>
    <p:sldLayoutId id="2147484076" r:id="rId14"/>
    <p:sldLayoutId id="2147484077" r:id="rId15"/>
    <p:sldLayoutId id="2147484078" r:id="rId16"/>
    <p:sldLayoutId id="2147484079" r:id="rId17"/>
    <p:sldLayoutId id="2147484080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9E4F08A-9BA6-4AB7-8390-DCB4D0938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232AA78D-1651-40D4-A802-79210BE381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062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Digital art of a red umbrella under the rain">
            <a:extLst>
              <a:ext uri="{FF2B5EF4-FFF2-40B4-BE49-F238E27FC236}">
                <a16:creationId xmlns:a16="http://schemas.microsoft.com/office/drawing/2014/main" id="{80A4C3F9-587D-EE4E-AA1C-2564B8833F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07" r="25456" b="1"/>
          <a:stretch/>
        </p:blipFill>
        <p:spPr>
          <a:xfrm>
            <a:off x="8860" y="10"/>
            <a:ext cx="6962552" cy="685799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D4F496D-4AA6-410F-A8CE-7CE8BB77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71412" y="0"/>
            <a:ext cx="0" cy="6858000"/>
          </a:xfrm>
          <a:prstGeom prst="line">
            <a:avLst/>
          </a:prstGeom>
          <a:ln w="82550" cap="sq">
            <a:solidFill>
              <a:srgbClr val="D9D9D9"/>
            </a:solidFill>
            <a:miter lim="800000"/>
          </a:ln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BFBFB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A1635-3158-4830-A93F-820B63E03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D25891-8F82-CF48-827A-A86253D1E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70382" y="1358901"/>
            <a:ext cx="3707844" cy="2730498"/>
          </a:xfrm>
        </p:spPr>
        <p:txBody>
          <a:bodyPr>
            <a:normAutofit/>
          </a:bodyPr>
          <a:lstStyle/>
          <a:p>
            <a:r>
              <a:rPr lang="en-US" dirty="0"/>
              <a:t>Predicting Rain Patterns in Australia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B859AF-767B-444C-B6E9-525C197CC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0564" y="4139751"/>
            <a:ext cx="3487479" cy="789172"/>
          </a:xfrm>
        </p:spPr>
        <p:txBody>
          <a:bodyPr>
            <a:normAutofit/>
          </a:bodyPr>
          <a:lstStyle/>
          <a:p>
            <a:r>
              <a:rPr lang="en-US" dirty="0"/>
              <a:t>Justin Grisanti</a:t>
            </a:r>
          </a:p>
        </p:txBody>
      </p:sp>
    </p:spTree>
    <p:extLst>
      <p:ext uri="{BB962C8B-B14F-4D97-AF65-F5344CB8AC3E}">
        <p14:creationId xmlns:p14="http://schemas.microsoft.com/office/powerpoint/2010/main" val="3391282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B13C3-41F1-0549-9618-E8E0DBDB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 dirty="0"/>
              <a:t>Next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A6DF-0C6A-3847-9AD2-89A8ED34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4" y="2367092"/>
            <a:ext cx="6096626" cy="3424107"/>
          </a:xfrm>
        </p:spPr>
        <p:txBody>
          <a:bodyPr>
            <a:normAutofit/>
          </a:bodyPr>
          <a:lstStyle/>
          <a:p>
            <a:r>
              <a:rPr lang="en-US" sz="2400" cap="none" dirty="0"/>
              <a:t>Find more data with different features (i.e. fog, high/low temperature, more cloud data)</a:t>
            </a:r>
          </a:p>
          <a:p>
            <a:r>
              <a:rPr lang="en-US" sz="2400" cap="none" dirty="0"/>
              <a:t>Try different model techniques</a:t>
            </a:r>
          </a:p>
          <a:p>
            <a:r>
              <a:rPr lang="en-US" sz="2400" cap="none" dirty="0"/>
              <a:t>Find a way to strengthen our Precision metric (reduce Type I error)</a:t>
            </a:r>
          </a:p>
        </p:txBody>
      </p:sp>
      <p:pic>
        <p:nvPicPr>
          <p:cNvPr id="4" name="Picture 3" descr="Chart, treemap chart&#10;&#10;Description automatically generated">
            <a:extLst>
              <a:ext uri="{FF2B5EF4-FFF2-40B4-BE49-F238E27FC236}">
                <a16:creationId xmlns:a16="http://schemas.microsoft.com/office/drawing/2014/main" id="{43DFD543-AB2C-434C-85E8-D848D223F5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78" b="-3"/>
          <a:stretch/>
        </p:blipFill>
        <p:spPr>
          <a:xfrm>
            <a:off x="7360919" y="2214694"/>
            <a:ext cx="4142233" cy="34793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01F5AD-CA41-8F48-94AB-92539BC01357}"/>
              </a:ext>
            </a:extLst>
          </p:cNvPr>
          <p:cNvSpPr/>
          <p:nvPr/>
        </p:nvSpPr>
        <p:spPr>
          <a:xfrm>
            <a:off x="7964424" y="2569464"/>
            <a:ext cx="1545336" cy="287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93FAFC-3E8E-9742-96F2-582200AE6F40}"/>
              </a:ext>
            </a:extLst>
          </p:cNvPr>
          <p:cNvSpPr/>
          <p:nvPr/>
        </p:nvSpPr>
        <p:spPr>
          <a:xfrm>
            <a:off x="9509760" y="2569464"/>
            <a:ext cx="1545336" cy="287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1C16F-07EB-F448-A4A2-7CD4128BACDE}"/>
              </a:ext>
            </a:extLst>
          </p:cNvPr>
          <p:cNvSpPr/>
          <p:nvPr/>
        </p:nvSpPr>
        <p:spPr>
          <a:xfrm>
            <a:off x="7964424" y="5102352"/>
            <a:ext cx="3090672" cy="338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85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F680-A039-CE42-80C9-5974AE4532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31901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3ADA-042E-854E-BAC3-83B92EE88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68711"/>
            <a:ext cx="10364451" cy="1596177"/>
          </a:xfrm>
        </p:spPr>
        <p:txBody>
          <a:bodyPr/>
          <a:lstStyle/>
          <a:p>
            <a:r>
              <a:rPr lang="en-US" dirty="0"/>
              <a:t>Objectives – 5 Step Model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2512B1-1AA2-4F1C-A703-0152AEDEB6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7938633"/>
              </p:ext>
            </p:extLst>
          </p:nvPr>
        </p:nvGraphicFramePr>
        <p:xfrm>
          <a:off x="914400" y="1716881"/>
          <a:ext cx="10363200" cy="3811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2016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919" y="244444"/>
            <a:ext cx="5881880" cy="1229466"/>
          </a:xfrm>
        </p:spPr>
        <p:txBody>
          <a:bodyPr/>
          <a:lstStyle/>
          <a:p>
            <a:r>
              <a:rPr lang="en-US" dirty="0"/>
              <a:t>Business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6082" y="1349219"/>
            <a:ext cx="9933708" cy="4968454"/>
          </a:xfrm>
        </p:spPr>
        <p:txBody>
          <a:bodyPr>
            <a:normAutofit fontScale="92500"/>
          </a:bodyPr>
          <a:lstStyle/>
          <a:p>
            <a:r>
              <a:rPr lang="en-US" sz="2800" cap="none" dirty="0"/>
              <a:t>Stakeholders:</a:t>
            </a:r>
          </a:p>
          <a:p>
            <a:pPr lvl="1"/>
            <a:r>
              <a:rPr lang="en-US" sz="2400" cap="none" dirty="0"/>
              <a:t>Australian Bureau of Meteorology</a:t>
            </a:r>
          </a:p>
          <a:p>
            <a:pPr lvl="1"/>
            <a:r>
              <a:rPr lang="en-US" sz="2400" cap="none" dirty="0"/>
              <a:t>Citizens of Australia</a:t>
            </a:r>
          </a:p>
          <a:p>
            <a:r>
              <a:rPr lang="en-US" sz="2800" cap="none" dirty="0"/>
              <a:t>Business Problem</a:t>
            </a:r>
            <a:endParaRPr lang="en-US" sz="2400" cap="none" dirty="0"/>
          </a:p>
          <a:p>
            <a:pPr lvl="1"/>
            <a:r>
              <a:rPr lang="en-US" sz="2400" cap="none" dirty="0"/>
              <a:t>Bureau of Meteorology historically underpredicts rainy days each year</a:t>
            </a:r>
          </a:p>
          <a:p>
            <a:r>
              <a:rPr lang="en-US" sz="2800" cap="none" dirty="0"/>
              <a:t>Goals/Value-add</a:t>
            </a:r>
            <a:endParaRPr lang="en-US" sz="2400" cap="none" dirty="0"/>
          </a:p>
          <a:p>
            <a:pPr lvl="1"/>
            <a:r>
              <a:rPr lang="en-US" sz="2400" cap="none" dirty="0"/>
              <a:t>Help the Bureau better inform the citizens of Australia of whether it will rain tomorrow</a:t>
            </a:r>
          </a:p>
          <a:p>
            <a:pPr lvl="1"/>
            <a:r>
              <a:rPr lang="en-US" sz="2400" cap="none" dirty="0"/>
              <a:t>Provide a model to the Bureau of Meteorology that can be used in conjunction with their own findings to reduce the amount of underpredictions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47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2" y="415636"/>
            <a:ext cx="6030818" cy="810491"/>
          </a:xfrm>
        </p:spPr>
        <p:txBody>
          <a:bodyPr/>
          <a:lstStyle/>
          <a:p>
            <a:r>
              <a:rPr lang="en-US" dirty="0"/>
              <a:t>Data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540188"/>
            <a:ext cx="8915400" cy="4703295"/>
          </a:xfrm>
        </p:spPr>
        <p:txBody>
          <a:bodyPr>
            <a:normAutofit/>
          </a:bodyPr>
          <a:lstStyle/>
          <a:p>
            <a:r>
              <a:rPr lang="en-US" sz="2400" cap="none" dirty="0"/>
              <a:t>Various Weather Data</a:t>
            </a:r>
          </a:p>
          <a:p>
            <a:pPr lvl="1"/>
            <a:r>
              <a:rPr lang="en-US" sz="2200" cap="none" dirty="0"/>
              <a:t>Dates from 2008 - 2017</a:t>
            </a:r>
          </a:p>
          <a:p>
            <a:pPr lvl="1"/>
            <a:r>
              <a:rPr lang="en-US" sz="2200" cap="none" dirty="0"/>
              <a:t>Location</a:t>
            </a:r>
          </a:p>
          <a:p>
            <a:pPr lvl="1"/>
            <a:r>
              <a:rPr lang="en-US" sz="2200" cap="none" dirty="0"/>
              <a:t>Wind Patterns</a:t>
            </a:r>
          </a:p>
          <a:p>
            <a:pPr lvl="1"/>
            <a:r>
              <a:rPr lang="en-US" sz="2200" cap="none" dirty="0"/>
              <a:t>Sunshine Data</a:t>
            </a:r>
          </a:p>
          <a:p>
            <a:pPr lvl="1"/>
            <a:r>
              <a:rPr lang="en-US" sz="2200" cap="none" dirty="0"/>
              <a:t>Cloud Data</a:t>
            </a:r>
          </a:p>
          <a:p>
            <a:pPr lvl="1"/>
            <a:r>
              <a:rPr lang="en-US" sz="2200" cap="none" dirty="0"/>
              <a:t>Humidity</a:t>
            </a:r>
          </a:p>
          <a:p>
            <a:pPr lvl="1"/>
            <a:r>
              <a:rPr lang="en-US" sz="2200" cap="none" dirty="0"/>
              <a:t>Temperature</a:t>
            </a:r>
          </a:p>
          <a:p>
            <a:pPr lvl="1"/>
            <a:r>
              <a:rPr lang="en-US" sz="2200" cap="none" dirty="0"/>
              <a:t>Rainfall</a:t>
            </a:r>
          </a:p>
        </p:txBody>
      </p:sp>
      <p:pic>
        <p:nvPicPr>
          <p:cNvPr id="7" name="Picture 6" descr="Fog-covered mountain">
            <a:extLst>
              <a:ext uri="{FF2B5EF4-FFF2-40B4-BE49-F238E27FC236}">
                <a16:creationId xmlns:a16="http://schemas.microsoft.com/office/drawing/2014/main" id="{7879DF5A-0CBA-464A-A366-AF8E27F2A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528" y="1870523"/>
            <a:ext cx="5066556" cy="33768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02961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1EE19-30E3-684A-92C1-F6D772B69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16" y="609373"/>
            <a:ext cx="5298050" cy="597635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0452-65FB-E94A-A1BE-46B72B04E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609813"/>
            <a:ext cx="8915400" cy="3777622"/>
          </a:xfrm>
        </p:spPr>
        <p:txBody>
          <a:bodyPr>
            <a:normAutofit/>
          </a:bodyPr>
          <a:lstStyle/>
          <a:p>
            <a:r>
              <a:rPr lang="en-US" sz="2800" cap="none" dirty="0"/>
              <a:t>Use data cleaning techniques to prepare data</a:t>
            </a:r>
          </a:p>
          <a:p>
            <a:pPr lvl="1"/>
            <a:r>
              <a:rPr lang="en-US" sz="2400" cap="none" dirty="0"/>
              <a:t>Outliers</a:t>
            </a:r>
          </a:p>
          <a:p>
            <a:pPr lvl="1"/>
            <a:r>
              <a:rPr lang="en-US" sz="2400" cap="none" dirty="0"/>
              <a:t>Nulls</a:t>
            </a:r>
          </a:p>
          <a:p>
            <a:pPr lvl="1"/>
            <a:r>
              <a:rPr lang="en-US" sz="2400" cap="none" dirty="0"/>
              <a:t>Errors</a:t>
            </a:r>
          </a:p>
          <a:p>
            <a:r>
              <a:rPr lang="en-US" sz="2800" cap="none" dirty="0"/>
              <a:t>Better data equals a better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07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0FD5-64C6-194F-A48E-B1DE2390B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82" y="477807"/>
            <a:ext cx="4719764" cy="592042"/>
          </a:xfrm>
        </p:spPr>
        <p:txBody>
          <a:bodyPr>
            <a:normAutofit/>
          </a:bodyPr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1F994-5586-4342-B169-1CB0D857A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9344" y="1237350"/>
            <a:ext cx="9103110" cy="4687962"/>
          </a:xfrm>
        </p:spPr>
        <p:txBody>
          <a:bodyPr>
            <a:normAutofit lnSpcReduction="10000"/>
          </a:bodyPr>
          <a:lstStyle/>
          <a:p>
            <a:r>
              <a:rPr lang="en-US" sz="3000" cap="none" dirty="0"/>
              <a:t>Redefine the Problem</a:t>
            </a:r>
          </a:p>
          <a:p>
            <a:pPr lvl="1"/>
            <a:r>
              <a:rPr lang="en-US" sz="2600" cap="none" dirty="0"/>
              <a:t>Bureau of Meteorology historically underpredicts rainy days each year</a:t>
            </a:r>
          </a:p>
          <a:p>
            <a:r>
              <a:rPr lang="en-US" sz="3000" cap="none" dirty="0"/>
              <a:t>Modeling Solution</a:t>
            </a:r>
          </a:p>
          <a:p>
            <a:pPr lvl="1"/>
            <a:r>
              <a:rPr lang="en-US" sz="2600" cap="none" dirty="0"/>
              <a:t>Our model should minimize false negatives (Type II error)</a:t>
            </a:r>
          </a:p>
          <a:p>
            <a:pPr lvl="1"/>
            <a:r>
              <a:rPr lang="en-US" sz="2600" cap="none" dirty="0"/>
              <a:t>False Negatives: Days predicted that it won’t rain, and it actually ends up raining</a:t>
            </a:r>
          </a:p>
          <a:p>
            <a:pPr lvl="1"/>
            <a:r>
              <a:rPr lang="en-US" sz="2600" cap="none" dirty="0"/>
              <a:t>Using Recall to minimize Type II error</a:t>
            </a:r>
          </a:p>
          <a:p>
            <a:pPr lvl="1"/>
            <a:r>
              <a:rPr lang="en-US" sz="2600" cap="none" dirty="0"/>
              <a:t>Logistic Regression, k-Nearest Neighbors &amp; Decision Trees</a:t>
            </a:r>
          </a:p>
          <a:p>
            <a:pPr marL="457200" lvl="1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8484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B13C3-41F1-0549-9618-E8E0DBDB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240" y="238785"/>
            <a:ext cx="4847518" cy="444282"/>
          </a:xfrm>
        </p:spPr>
        <p:txBody>
          <a:bodyPr>
            <a:normAutofit fontScale="90000"/>
          </a:bodyPr>
          <a:lstStyle/>
          <a:p>
            <a:r>
              <a:rPr lang="en-US" dirty="0"/>
              <a:t>Model Performance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3C53BEF-735C-AB4B-8560-9DD0950F8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8572" y="807980"/>
            <a:ext cx="9134855" cy="58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8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B13C3-41F1-0549-9618-E8E0DBDB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429" y="800011"/>
            <a:ext cx="4125141" cy="444282"/>
          </a:xfrm>
        </p:spPr>
        <p:txBody>
          <a:bodyPr>
            <a:normAutofit fontScale="90000"/>
          </a:bodyPr>
          <a:lstStyle/>
          <a:p>
            <a:r>
              <a:rPr lang="en-US" dirty="0"/>
              <a:t>Best 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CA6DF-0C6A-3847-9AD2-89A8ED34C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9021" y="1841658"/>
            <a:ext cx="6439786" cy="4397825"/>
          </a:xfrm>
        </p:spPr>
        <p:txBody>
          <a:bodyPr>
            <a:normAutofit/>
          </a:bodyPr>
          <a:lstStyle/>
          <a:p>
            <a:r>
              <a:rPr lang="en-US" sz="2400" cap="none" dirty="0"/>
              <a:t>Best Model: Logistic Regression with a weighted-average 79% recall score</a:t>
            </a:r>
          </a:p>
          <a:p>
            <a:r>
              <a:rPr lang="en-US" sz="2400" cap="none" dirty="0"/>
              <a:t>Actually Rained Next Day:</a:t>
            </a:r>
          </a:p>
          <a:p>
            <a:pPr lvl="1"/>
            <a:r>
              <a:rPr lang="en-US" sz="2000" cap="none" dirty="0"/>
              <a:t>Correctly classified that it would rain 77% of the time</a:t>
            </a:r>
          </a:p>
          <a:p>
            <a:r>
              <a:rPr lang="en-US" sz="2400" cap="none" dirty="0"/>
              <a:t>Actually Did Not Rain The Next Day:</a:t>
            </a:r>
          </a:p>
          <a:p>
            <a:pPr lvl="1"/>
            <a:r>
              <a:rPr lang="en-US" sz="2000" cap="none" dirty="0"/>
              <a:t>Correctly classified that it would not rain 79% of the time.</a:t>
            </a:r>
          </a:p>
          <a:p>
            <a:r>
              <a:rPr lang="en-US" sz="2200" cap="none" dirty="0"/>
              <a:t>Value: Model prevents False Negatives 80% of the time</a:t>
            </a:r>
          </a:p>
        </p:txBody>
      </p:sp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2D703BE1-0B3E-7744-ADA0-A9C9D8390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99" y="1841658"/>
            <a:ext cx="4836031" cy="37257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449251-0C7A-5B40-B102-A8386C40A24B}"/>
              </a:ext>
            </a:extLst>
          </p:cNvPr>
          <p:cNvSpPr/>
          <p:nvPr/>
        </p:nvSpPr>
        <p:spPr>
          <a:xfrm>
            <a:off x="523687" y="2214692"/>
            <a:ext cx="3711838" cy="1377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002C36-83DD-ED4F-A670-389F8BA75354}"/>
              </a:ext>
            </a:extLst>
          </p:cNvPr>
          <p:cNvSpPr/>
          <p:nvPr/>
        </p:nvSpPr>
        <p:spPr>
          <a:xfrm>
            <a:off x="523687" y="3592352"/>
            <a:ext cx="3711838" cy="13776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6DE22-EADF-3D40-804B-10EF38A3B748}"/>
              </a:ext>
            </a:extLst>
          </p:cNvPr>
          <p:cNvSpPr/>
          <p:nvPr/>
        </p:nvSpPr>
        <p:spPr>
          <a:xfrm>
            <a:off x="523687" y="2214691"/>
            <a:ext cx="390088" cy="2755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2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B102F-747D-FC41-9205-DFAC29183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197893"/>
            <a:ext cx="10364451" cy="826235"/>
          </a:xfrm>
        </p:spPr>
        <p:txBody>
          <a:bodyPr/>
          <a:lstStyle/>
          <a:p>
            <a:r>
              <a:rPr lang="en-US" dirty="0"/>
              <a:t>Best features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39EA58A-DA97-DD4C-96B1-B63AC62A4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439" y="987552"/>
            <a:ext cx="9152601" cy="564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84757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{479FE7AB-812E-D542-A781-F82228D2886B}tf10001072</Template>
  <TotalTime>672</TotalTime>
  <Words>618</Words>
  <Application>Microsoft Macintosh PowerPoint</Application>
  <PresentationFormat>Widescreen</PresentationFormat>
  <Paragraphs>73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Droplet</vt:lpstr>
      <vt:lpstr>Predicting Rain Patterns in Australia</vt:lpstr>
      <vt:lpstr>Objectives – 5 Step Model</vt:lpstr>
      <vt:lpstr>Business Understanding</vt:lpstr>
      <vt:lpstr>Data Understanding</vt:lpstr>
      <vt:lpstr>Data Preparation</vt:lpstr>
      <vt:lpstr>Modeling</vt:lpstr>
      <vt:lpstr>Model Performance</vt:lpstr>
      <vt:lpstr>Best Model Results</vt:lpstr>
      <vt:lpstr>Best features</vt:lpstr>
      <vt:lpstr>Next Steps: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Recommendations for Microsoft FilmsTM  </dc:title>
  <dc:creator>Justin Grisanti</dc:creator>
  <cp:lastModifiedBy>Justin Grisanti</cp:lastModifiedBy>
  <cp:revision>26</cp:revision>
  <dcterms:created xsi:type="dcterms:W3CDTF">2021-05-11T21:30:38Z</dcterms:created>
  <dcterms:modified xsi:type="dcterms:W3CDTF">2022-01-10T02:27:11Z</dcterms:modified>
</cp:coreProperties>
</file>

<file path=docProps/thumbnail.jpeg>
</file>